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3C15F54-4DF7-4DC6-BF8A-FCA1CEE5FF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D47B03B3-D410-44E7-A6A3-B12DC662E9D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linux.net&#65288;192.168.10.11&#65289;&#65292;ftp.linux.net&#65288;192.168.10.12&#65289;&#65292;mail.linux.net&#65288;192.168.10.13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371601"/>
            <a:ext cx="7848600" cy="1265312"/>
          </a:xfrm>
        </p:spPr>
        <p:txBody>
          <a:bodyPr/>
          <a:lstStyle/>
          <a:p>
            <a:r>
              <a:rPr lang="zh-CN" altLang="zh-CN" sz="4400" dirty="0"/>
              <a:t>第</a:t>
            </a:r>
            <a:r>
              <a:rPr lang="en-US" altLang="zh-CN" sz="4400" dirty="0"/>
              <a:t>8</a:t>
            </a:r>
            <a:r>
              <a:rPr lang="zh-CN" altLang="zh-CN" sz="4400" dirty="0"/>
              <a:t>章 </a:t>
            </a:r>
            <a:r>
              <a:rPr lang="en-US" altLang="zh-CN" sz="4400" dirty="0"/>
              <a:t>DNS</a:t>
            </a:r>
            <a:r>
              <a:rPr lang="zh-CN" altLang="en-US" sz="4400" dirty="0"/>
              <a:t>服务器配置与管理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91680" y="3429000"/>
            <a:ext cx="6400800" cy="175260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zh-CN" dirty="0"/>
              <a:t>本章要点：</a:t>
            </a:r>
            <a:endParaRPr lang="zh-CN" altLang="zh-CN" dirty="0"/>
          </a:p>
          <a:p>
            <a:pPr lvl="0" algn="l"/>
            <a:r>
              <a:rPr lang="zh-CN" altLang="zh-CN" dirty="0"/>
              <a:t>了解</a:t>
            </a:r>
            <a:r>
              <a:rPr lang="en-US" altLang="zh-CN" dirty="0"/>
              <a:t>DNS</a:t>
            </a:r>
            <a:r>
              <a:rPr lang="zh-CN" altLang="zh-CN" dirty="0"/>
              <a:t>功能、组成和类型。</a:t>
            </a:r>
            <a:endParaRPr lang="zh-CN" altLang="zh-CN" dirty="0"/>
          </a:p>
          <a:p>
            <a:pPr lvl="0" algn="l"/>
            <a:r>
              <a:rPr lang="zh-CN" altLang="zh-CN" dirty="0"/>
              <a:t>掌握安装、启动</a:t>
            </a:r>
            <a:r>
              <a:rPr lang="en-US" altLang="zh-CN" dirty="0"/>
              <a:t>DNS</a:t>
            </a:r>
            <a:r>
              <a:rPr lang="zh-CN" altLang="zh-CN" dirty="0"/>
              <a:t>服务方法。</a:t>
            </a:r>
            <a:endParaRPr lang="zh-CN" altLang="zh-CN" dirty="0"/>
          </a:p>
          <a:p>
            <a:pPr lvl="0" algn="l"/>
            <a:r>
              <a:rPr lang="zh-CN" altLang="zh-CN" dirty="0"/>
              <a:t>掌握配置</a:t>
            </a:r>
            <a:r>
              <a:rPr lang="en-US" altLang="zh-CN" dirty="0"/>
              <a:t>DNS</a:t>
            </a:r>
            <a:r>
              <a:rPr lang="zh-CN" altLang="zh-CN" dirty="0"/>
              <a:t>服务器的方法。</a:t>
            </a:r>
            <a:endParaRPr lang="zh-CN" altLang="zh-CN" dirty="0"/>
          </a:p>
          <a:p>
            <a:pPr algn="l"/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40000" lnSpcReduction="20000"/>
          </a:bodyPr>
          <a:lstStyle/>
          <a:p>
            <a:r>
              <a:rPr lang="en-US" altLang="zh-CN" dirty="0"/>
              <a:t>8.3.1 </a:t>
            </a:r>
            <a:r>
              <a:rPr lang="zh-CN" altLang="zh-CN" dirty="0"/>
              <a:t>主配置文件</a:t>
            </a:r>
            <a:r>
              <a:rPr lang="en-US" altLang="zh-CN" dirty="0" err="1"/>
              <a:t>named.conf</a:t>
            </a:r>
            <a:endParaRPr lang="zh-CN" altLang="zh-CN" dirty="0"/>
          </a:p>
          <a:p>
            <a:r>
              <a:rPr lang="en-US" altLang="zh-CN" sz="3400" dirty="0" smtClean="0"/>
              <a:t>options {</a:t>
            </a:r>
            <a:endParaRPr lang="en-US" altLang="zh-CN" sz="3400" dirty="0" smtClean="0"/>
          </a:p>
          <a:p>
            <a:r>
              <a:rPr lang="en-US" altLang="zh-CN" sz="3400" dirty="0" smtClean="0"/>
              <a:t>  listen-on port    53 { 127.0.0.1; };       //</a:t>
            </a:r>
            <a:r>
              <a:rPr lang="zh-CN" altLang="en-US" sz="3400" dirty="0" smtClean="0"/>
              <a:t>指定服务侦听的</a:t>
            </a:r>
            <a:r>
              <a:rPr lang="en-US" altLang="zh-CN" sz="3400" dirty="0" smtClean="0"/>
              <a:t>IPv4</a:t>
            </a:r>
            <a:r>
              <a:rPr lang="zh-CN" altLang="en-US" sz="3400" dirty="0" smtClean="0"/>
              <a:t>地址和端口号，</a:t>
            </a:r>
            <a:r>
              <a:rPr lang="en-US" altLang="zh-CN" sz="3400" dirty="0" err="1" smtClean="0"/>
              <a:t>Ip</a:t>
            </a:r>
            <a:r>
              <a:rPr lang="zh-CN" altLang="en-US" sz="3400" dirty="0" smtClean="0"/>
              <a:t>地址可用关键字“</a:t>
            </a:r>
            <a:r>
              <a:rPr lang="en-US" altLang="zh-CN" sz="3400" dirty="0" smtClean="0"/>
              <a:t>any”</a:t>
            </a:r>
            <a:r>
              <a:rPr lang="zh-CN" altLang="en-US" sz="3400" dirty="0" smtClean="0"/>
              <a:t>或“</a:t>
            </a:r>
            <a:r>
              <a:rPr lang="en-US" altLang="zh-CN" sz="3400" dirty="0" smtClean="0"/>
              <a:t>none”</a:t>
            </a:r>
            <a:r>
              <a:rPr lang="zh-CN" altLang="en-US" sz="3400" dirty="0" smtClean="0"/>
              <a:t>代替</a:t>
            </a:r>
            <a:endParaRPr lang="zh-CN" altLang="en-US" sz="3400" dirty="0" smtClean="0"/>
          </a:p>
          <a:p>
            <a:r>
              <a:rPr lang="zh-CN" altLang="en-US" sz="3400" dirty="0" smtClean="0"/>
              <a:t>  </a:t>
            </a:r>
            <a:r>
              <a:rPr lang="en-US" altLang="zh-CN" sz="3400" dirty="0" smtClean="0"/>
              <a:t>listen-on-v6 port 53 { ::1; };             //</a:t>
            </a:r>
            <a:r>
              <a:rPr lang="zh-CN" altLang="en-US" sz="3400" dirty="0" smtClean="0"/>
              <a:t>指定服务侦听的</a:t>
            </a:r>
            <a:r>
              <a:rPr lang="en-US" altLang="zh-CN" sz="3400" dirty="0" smtClean="0"/>
              <a:t>IPv6</a:t>
            </a:r>
            <a:r>
              <a:rPr lang="zh-CN" altLang="en-US" sz="3400" dirty="0" smtClean="0"/>
              <a:t>地址和端口号</a:t>
            </a:r>
            <a:endParaRPr lang="zh-CN" altLang="en-US" sz="3400" dirty="0" smtClean="0"/>
          </a:p>
          <a:p>
            <a:r>
              <a:rPr lang="zh-CN" altLang="en-US" sz="3400" dirty="0" smtClean="0"/>
              <a:t>  </a:t>
            </a:r>
            <a:r>
              <a:rPr lang="en-US" altLang="zh-CN" sz="3400" dirty="0" smtClean="0"/>
              <a:t>directory         "/</a:t>
            </a:r>
            <a:r>
              <a:rPr lang="en-US" altLang="zh-CN" sz="3400" dirty="0" err="1" smtClean="0"/>
              <a:t>var</a:t>
            </a:r>
            <a:r>
              <a:rPr lang="en-US" altLang="zh-CN" sz="3400" dirty="0" smtClean="0"/>
              <a:t>/named";        //</a:t>
            </a:r>
            <a:r>
              <a:rPr lang="zh-CN" altLang="en-US" sz="3400" dirty="0" smtClean="0"/>
              <a:t>指定区域数据库文件存放的位置</a:t>
            </a:r>
            <a:endParaRPr lang="zh-CN" altLang="en-US" sz="3400" dirty="0" smtClean="0"/>
          </a:p>
          <a:p>
            <a:r>
              <a:rPr lang="en-US" altLang="zh-CN" sz="3400" dirty="0" smtClean="0"/>
              <a:t>dump-file         "/</a:t>
            </a:r>
            <a:r>
              <a:rPr lang="en-US" altLang="zh-CN" sz="3400" dirty="0" err="1" smtClean="0"/>
              <a:t>var</a:t>
            </a:r>
            <a:r>
              <a:rPr lang="en-US" altLang="zh-CN" sz="3400" dirty="0" smtClean="0"/>
              <a:t>/named/data/</a:t>
            </a:r>
            <a:r>
              <a:rPr lang="en-US" altLang="zh-CN" sz="3400" dirty="0" err="1" smtClean="0"/>
              <a:t>cache_dump.db</a:t>
            </a:r>
            <a:r>
              <a:rPr lang="en-US" altLang="zh-CN" sz="3400" dirty="0" smtClean="0"/>
              <a:t>";   //</a:t>
            </a:r>
            <a:r>
              <a:rPr lang="zh-CN" altLang="en-US" sz="3400" dirty="0" smtClean="0"/>
              <a:t>指定转储文件的存放位置及文件名</a:t>
            </a:r>
            <a:endParaRPr lang="zh-CN" altLang="en-US" sz="3400" dirty="0" smtClean="0"/>
          </a:p>
          <a:p>
            <a:r>
              <a:rPr lang="en-US" altLang="zh-CN" sz="3400" dirty="0" smtClean="0"/>
              <a:t>statistics-file  "/</a:t>
            </a:r>
            <a:r>
              <a:rPr lang="en-US" altLang="zh-CN" sz="3400" dirty="0" err="1" smtClean="0"/>
              <a:t>var</a:t>
            </a:r>
            <a:r>
              <a:rPr lang="en-US" altLang="zh-CN" sz="3400" dirty="0" smtClean="0"/>
              <a:t>/named/data/named_stats.txt";   //</a:t>
            </a:r>
            <a:r>
              <a:rPr lang="zh-CN" altLang="en-US" sz="3400" dirty="0" smtClean="0"/>
              <a:t>指定统计文件的存放位置及文件名</a:t>
            </a:r>
            <a:endParaRPr lang="zh-CN" altLang="en-US" sz="3400" dirty="0" smtClean="0"/>
          </a:p>
          <a:p>
            <a:r>
              <a:rPr lang="en-US" altLang="zh-CN" sz="3400" dirty="0" err="1" smtClean="0"/>
              <a:t>memstatistics</a:t>
            </a:r>
            <a:r>
              <a:rPr lang="en-US" altLang="zh-CN" sz="3400" dirty="0" smtClean="0"/>
              <a:t>-file "/</a:t>
            </a:r>
            <a:r>
              <a:rPr lang="en-US" altLang="zh-CN" sz="3400" dirty="0" err="1" smtClean="0"/>
              <a:t>var</a:t>
            </a:r>
            <a:r>
              <a:rPr lang="en-US" altLang="zh-CN" sz="3400" dirty="0" smtClean="0"/>
              <a:t>/named/data/named_mem_stats.txt";   //</a:t>
            </a:r>
            <a:r>
              <a:rPr lang="zh-CN" altLang="en-US" sz="3400" dirty="0" smtClean="0"/>
              <a:t>指定内存统计文件的存放位置及文件名</a:t>
            </a:r>
            <a:endParaRPr lang="zh-CN" altLang="en-US" sz="3400" dirty="0" smtClean="0"/>
          </a:p>
          <a:p>
            <a:r>
              <a:rPr lang="en-US" altLang="zh-CN" sz="3400" dirty="0" smtClean="0"/>
              <a:t>allow-query       { </a:t>
            </a:r>
            <a:r>
              <a:rPr lang="en-US" altLang="zh-CN" sz="3400" dirty="0" err="1" smtClean="0"/>
              <a:t>localhost</a:t>
            </a:r>
            <a:r>
              <a:rPr lang="en-US" altLang="zh-CN" sz="3400" dirty="0" smtClean="0"/>
              <a:t>; };        //</a:t>
            </a:r>
            <a:r>
              <a:rPr lang="zh-CN" altLang="en-US" sz="3400" dirty="0" smtClean="0"/>
              <a:t>指定允许查询的机器列表，还可以是</a:t>
            </a:r>
            <a:r>
              <a:rPr lang="en-US" altLang="zh-CN" sz="3400" dirty="0" smtClean="0"/>
              <a:t>IP</a:t>
            </a:r>
            <a:r>
              <a:rPr lang="zh-CN" altLang="en-US" sz="3400" dirty="0" smtClean="0"/>
              <a:t>地址、</a:t>
            </a:r>
            <a:r>
              <a:rPr lang="en-US" altLang="zh-CN" sz="3400" dirty="0" smtClean="0"/>
              <a:t>any</a:t>
            </a:r>
            <a:r>
              <a:rPr lang="zh-CN" altLang="en-US" sz="3400" dirty="0" smtClean="0"/>
              <a:t>、</a:t>
            </a:r>
            <a:r>
              <a:rPr lang="en-US" altLang="zh-CN" sz="3400" dirty="0" smtClean="0"/>
              <a:t>none</a:t>
            </a:r>
            <a:endParaRPr lang="en-US" altLang="zh-CN" sz="3400" dirty="0" smtClean="0"/>
          </a:p>
          <a:p>
            <a:r>
              <a:rPr lang="en-US" altLang="zh-CN" sz="3400" dirty="0" smtClean="0"/>
              <a:t>  recursion      yes;                   //</a:t>
            </a:r>
            <a:r>
              <a:rPr lang="zh-CN" altLang="en-US" sz="3400" dirty="0" smtClean="0"/>
              <a:t>指定是否允许递归查询</a:t>
            </a:r>
            <a:endParaRPr lang="zh-CN" altLang="en-US" sz="3400" dirty="0" smtClean="0"/>
          </a:p>
          <a:p>
            <a:r>
              <a:rPr lang="zh-CN" altLang="en-US" sz="3400" dirty="0" smtClean="0"/>
              <a:t>  </a:t>
            </a:r>
            <a:r>
              <a:rPr lang="en-US" altLang="zh-CN" sz="3400" dirty="0" err="1" smtClean="0"/>
              <a:t>dnssec</a:t>
            </a:r>
            <a:r>
              <a:rPr lang="en-US" altLang="zh-CN" sz="3400" dirty="0" smtClean="0"/>
              <a:t>-enable     yes;                 //</a:t>
            </a:r>
            <a:r>
              <a:rPr lang="zh-CN" altLang="en-US" sz="3400" dirty="0" smtClean="0"/>
              <a:t>指定是否返回</a:t>
            </a:r>
            <a:r>
              <a:rPr lang="en-US" altLang="zh-CN" sz="3400" dirty="0" smtClean="0"/>
              <a:t>DNSSEC</a:t>
            </a:r>
            <a:r>
              <a:rPr lang="zh-CN" altLang="en-US" sz="3400" dirty="0" smtClean="0"/>
              <a:t>关联的资源记录</a:t>
            </a:r>
            <a:endParaRPr lang="zh-CN" altLang="en-US" sz="3400" dirty="0" smtClean="0"/>
          </a:p>
          <a:p>
            <a:r>
              <a:rPr lang="zh-CN" altLang="en-US" sz="3400" dirty="0" smtClean="0"/>
              <a:t>  </a:t>
            </a:r>
            <a:r>
              <a:rPr lang="en-US" altLang="zh-CN" sz="3400" dirty="0" err="1" smtClean="0"/>
              <a:t>dnssec</a:t>
            </a:r>
            <a:r>
              <a:rPr lang="en-US" altLang="zh-CN" sz="3400" dirty="0" smtClean="0"/>
              <a:t>-validation   yes;         //</a:t>
            </a:r>
            <a:r>
              <a:rPr lang="zh-CN" altLang="en-US" sz="3400" dirty="0" smtClean="0"/>
              <a:t>指定是否验证通过</a:t>
            </a:r>
            <a:r>
              <a:rPr lang="en-US" altLang="zh-CN" sz="3400" dirty="0" smtClean="0"/>
              <a:t>DNSSEC</a:t>
            </a:r>
            <a:r>
              <a:rPr lang="zh-CN" altLang="en-US" sz="3400" dirty="0" smtClean="0"/>
              <a:t>的资源记录是权威的</a:t>
            </a:r>
            <a:endParaRPr lang="zh-CN" altLang="en-US" sz="3400" dirty="0" smtClean="0"/>
          </a:p>
          <a:p>
            <a:r>
              <a:rPr lang="zh-CN" altLang="en-US" sz="3400" dirty="0" smtClean="0"/>
              <a:t>  </a:t>
            </a:r>
            <a:r>
              <a:rPr lang="en-US" altLang="zh-CN" sz="3400" dirty="0" err="1" smtClean="0"/>
              <a:t>dnssec-lookaside</a:t>
            </a:r>
            <a:r>
              <a:rPr lang="en-US" altLang="zh-CN" sz="3400" dirty="0" smtClean="0"/>
              <a:t>   auto;                //</a:t>
            </a:r>
            <a:r>
              <a:rPr lang="zh-CN" altLang="en-US" sz="3400" dirty="0" smtClean="0"/>
              <a:t>设置</a:t>
            </a:r>
            <a:r>
              <a:rPr lang="en-US" altLang="zh-CN" sz="3400" dirty="0" err="1" smtClean="0"/>
              <a:t>dnssec</a:t>
            </a:r>
            <a:r>
              <a:rPr lang="zh-CN" altLang="en-US" sz="3400" dirty="0" smtClean="0"/>
              <a:t>验证的方法</a:t>
            </a:r>
            <a:endParaRPr lang="zh-CN" altLang="en-US" sz="3400" dirty="0" smtClean="0"/>
          </a:p>
          <a:p>
            <a:r>
              <a:rPr lang="zh-CN" altLang="en-US" sz="3400" dirty="0" smtClean="0"/>
              <a:t>  </a:t>
            </a:r>
            <a:r>
              <a:rPr lang="en-US" altLang="zh-CN" sz="3400" dirty="0" err="1" smtClean="0"/>
              <a:t>bindkeys</a:t>
            </a:r>
            <a:r>
              <a:rPr lang="en-US" altLang="zh-CN" sz="3400" dirty="0" smtClean="0"/>
              <a:t>-file  "/</a:t>
            </a:r>
            <a:r>
              <a:rPr lang="en-US" altLang="zh-CN" sz="3400" dirty="0" err="1" smtClean="0"/>
              <a:t>etc</a:t>
            </a:r>
            <a:r>
              <a:rPr lang="en-US" altLang="zh-CN" sz="3400" dirty="0" smtClean="0"/>
              <a:t>/</a:t>
            </a:r>
            <a:r>
              <a:rPr lang="en-US" altLang="zh-CN" sz="3400" dirty="0" err="1" smtClean="0"/>
              <a:t>named.iscdlv.key</a:t>
            </a:r>
            <a:r>
              <a:rPr lang="en-US" altLang="zh-CN" sz="3400" dirty="0" smtClean="0"/>
              <a:t>";     //</a:t>
            </a:r>
            <a:r>
              <a:rPr lang="zh-CN" altLang="en-US" sz="3400" dirty="0" smtClean="0"/>
              <a:t>设置</a:t>
            </a:r>
            <a:r>
              <a:rPr lang="en-US" altLang="zh-CN" sz="3400" dirty="0" smtClean="0"/>
              <a:t>ISCDLV</a:t>
            </a:r>
            <a:r>
              <a:rPr lang="zh-CN" altLang="en-US" sz="3400" dirty="0" smtClean="0"/>
              <a:t>密钥文件路径</a:t>
            </a:r>
            <a:endParaRPr lang="zh-CN" altLang="en-US" sz="3400" dirty="0" smtClean="0"/>
          </a:p>
          <a:p>
            <a:r>
              <a:rPr lang="en-US" altLang="zh-CN" sz="3400" dirty="0" smtClean="0"/>
              <a:t>};</a:t>
            </a:r>
            <a:endParaRPr lang="en-US" altLang="zh-CN" sz="3400" dirty="0" smtClean="0"/>
          </a:p>
          <a:p>
            <a:endParaRPr lang="en-US" altLang="zh-CN" sz="3400" dirty="0" smtClean="0"/>
          </a:p>
          <a:p>
            <a:r>
              <a:rPr lang="en-US" altLang="zh-CN" sz="3400" dirty="0" smtClean="0"/>
              <a:t>zone "." IN {                         //</a:t>
            </a:r>
            <a:r>
              <a:rPr lang="zh-CN" altLang="en-US" sz="3400" dirty="0" smtClean="0"/>
              <a:t>定义“</a:t>
            </a:r>
            <a:r>
              <a:rPr lang="en-US" altLang="zh-CN" sz="3400" dirty="0" smtClean="0"/>
              <a:t>.”</a:t>
            </a:r>
            <a:r>
              <a:rPr lang="zh-CN" altLang="en-US" sz="3400" dirty="0" smtClean="0"/>
              <a:t>（根）区域</a:t>
            </a:r>
            <a:endParaRPr lang="zh-CN" altLang="en-US" sz="3400" dirty="0" smtClean="0"/>
          </a:p>
          <a:p>
            <a:r>
              <a:rPr lang="zh-CN" altLang="en-US" sz="3400" dirty="0" smtClean="0"/>
              <a:t>              </a:t>
            </a:r>
            <a:r>
              <a:rPr lang="en-US" altLang="zh-CN" sz="3400" dirty="0" smtClean="0"/>
              <a:t>type hint;              //</a:t>
            </a:r>
            <a:r>
              <a:rPr lang="zh-CN" altLang="en-US" sz="3400" dirty="0" smtClean="0"/>
              <a:t>定义区域类型为提示类型</a:t>
            </a:r>
            <a:endParaRPr lang="zh-CN" altLang="en-US" sz="3400" dirty="0" smtClean="0"/>
          </a:p>
          <a:p>
            <a:r>
              <a:rPr lang="zh-CN" altLang="en-US" sz="3400" dirty="0" smtClean="0"/>
              <a:t>              </a:t>
            </a:r>
            <a:r>
              <a:rPr lang="en-US" altLang="zh-CN" sz="3400" dirty="0" smtClean="0"/>
              <a:t>file "named.ca";        //</a:t>
            </a:r>
            <a:r>
              <a:rPr lang="zh-CN" altLang="en-US" sz="3400" dirty="0" smtClean="0"/>
              <a:t>指定该区域的数据库文件为</a:t>
            </a:r>
            <a:r>
              <a:rPr lang="en-US" altLang="zh-CN" sz="3400" dirty="0" smtClean="0"/>
              <a:t>named.ca</a:t>
            </a:r>
            <a:endParaRPr lang="en-US" altLang="zh-CN" sz="3400" dirty="0" smtClean="0"/>
          </a:p>
          <a:p>
            <a:r>
              <a:rPr lang="en-US" altLang="zh-CN" sz="3400" dirty="0" smtClean="0"/>
              <a:t>};</a:t>
            </a:r>
            <a:endParaRPr lang="en-US" altLang="zh-CN" sz="34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8.3.2 </a:t>
            </a:r>
            <a:r>
              <a:rPr lang="zh-CN" altLang="zh-CN" dirty="0"/>
              <a:t>区域文件和资源记录</a:t>
            </a:r>
            <a:endParaRPr lang="zh-CN" altLang="zh-CN" dirty="0"/>
          </a:p>
          <a:p>
            <a:r>
              <a:rPr lang="en-US" altLang="zh-CN" dirty="0"/>
              <a:t>1.</a:t>
            </a:r>
            <a:r>
              <a:rPr lang="zh-CN" altLang="zh-CN" dirty="0"/>
              <a:t>正向区域数据库文件</a:t>
            </a:r>
            <a:endParaRPr lang="zh-CN" altLang="zh-CN" dirty="0"/>
          </a:p>
          <a:p>
            <a:r>
              <a:rPr lang="en-US" altLang="zh-CN" dirty="0" smtClean="0"/>
              <a:t>$TTL 1D</a:t>
            </a:r>
            <a:endParaRPr lang="en-US" altLang="zh-CN" dirty="0" smtClean="0"/>
          </a:p>
          <a:p>
            <a:r>
              <a:rPr lang="en-US" altLang="zh-CN" dirty="0" smtClean="0"/>
              <a:t>@    IN  SOA  @  </a:t>
            </a:r>
            <a:r>
              <a:rPr lang="en-US" altLang="zh-CN" dirty="0" err="1" smtClean="0"/>
              <a:t>rname.invalid</a:t>
            </a:r>
            <a:r>
              <a:rPr lang="en-US" altLang="zh-CN" dirty="0" smtClean="0"/>
              <a:t>. (</a:t>
            </a:r>
            <a:endParaRPr lang="en-US" altLang="zh-CN" dirty="0" smtClean="0"/>
          </a:p>
          <a:p>
            <a:r>
              <a:rPr lang="en-US" altLang="zh-CN" dirty="0" smtClean="0"/>
              <a:t>                         0        ; serial</a:t>
            </a:r>
            <a:endParaRPr lang="en-US" altLang="zh-CN" dirty="0" smtClean="0"/>
          </a:p>
          <a:p>
            <a:r>
              <a:rPr lang="en-US" altLang="zh-CN" dirty="0" smtClean="0"/>
              <a:t>                         1D       ; refresh</a:t>
            </a:r>
            <a:endParaRPr lang="en-US" altLang="zh-CN" dirty="0" smtClean="0"/>
          </a:p>
          <a:p>
            <a:r>
              <a:rPr lang="en-US" altLang="zh-CN" dirty="0" smtClean="0"/>
              <a:t>                         1H       ; retry</a:t>
            </a:r>
            <a:endParaRPr lang="en-US" altLang="zh-CN" dirty="0" smtClean="0"/>
          </a:p>
          <a:p>
            <a:r>
              <a:rPr lang="en-US" altLang="zh-CN" dirty="0" smtClean="0"/>
              <a:t>                         1W      ; expire</a:t>
            </a:r>
            <a:endParaRPr lang="en-US" altLang="zh-CN" dirty="0" smtClean="0"/>
          </a:p>
          <a:p>
            <a:r>
              <a:rPr lang="en-US" altLang="zh-CN" dirty="0" smtClean="0"/>
              <a:t>                         3H )     ; minimum</a:t>
            </a:r>
            <a:endParaRPr lang="en-US" altLang="zh-CN" dirty="0" smtClean="0"/>
          </a:p>
          <a:p>
            <a:r>
              <a:rPr lang="en-US" altLang="zh-CN" dirty="0" smtClean="0"/>
              <a:t>           NS     @</a:t>
            </a:r>
            <a:endParaRPr lang="en-US" altLang="zh-CN" dirty="0" smtClean="0"/>
          </a:p>
          <a:p>
            <a:r>
              <a:rPr lang="en-US" altLang="zh-CN" dirty="0" smtClean="0"/>
              <a:t>           A      127.0.0.1</a:t>
            </a:r>
            <a:endParaRPr lang="en-US" altLang="zh-CN" dirty="0" smtClean="0"/>
          </a:p>
          <a:p>
            <a:r>
              <a:rPr lang="en-US" altLang="zh-CN" dirty="0" smtClean="0"/>
              <a:t>           AAAA  ::1</a:t>
            </a:r>
            <a:endParaRPr lang="en-US" altLang="zh-CN" dirty="0" smtClean="0"/>
          </a:p>
          <a:p>
            <a:r>
              <a:rPr lang="en-US" altLang="zh-CN" dirty="0" smtClean="0"/>
              <a:t>computer   A       10.0.0.2</a:t>
            </a:r>
            <a:endParaRPr lang="en-US" altLang="zh-CN" dirty="0" smtClean="0"/>
          </a:p>
          <a:p>
            <a:r>
              <a:rPr lang="en-US" altLang="zh-CN" dirty="0" smtClean="0"/>
              <a:t>           MX  10  mail.wu.com.</a:t>
            </a:r>
            <a:endParaRPr lang="en-US" altLang="zh-CN" dirty="0" smtClean="0"/>
          </a:p>
          <a:p>
            <a:r>
              <a:rPr lang="en-US" altLang="zh-CN" dirty="0" smtClean="0"/>
              <a:t>www       CNAME   computer.wu.com.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2.</a:t>
            </a:r>
            <a:r>
              <a:rPr lang="zh-CN" altLang="zh-CN" dirty="0"/>
              <a:t>反向区域数据库文件</a:t>
            </a:r>
            <a:endParaRPr lang="zh-CN" altLang="zh-CN" dirty="0"/>
          </a:p>
          <a:p>
            <a:r>
              <a:rPr lang="en-US" altLang="zh-CN" dirty="0" smtClean="0"/>
              <a:t>$TTL 1D</a:t>
            </a:r>
            <a:endParaRPr lang="en-US" altLang="zh-CN" dirty="0" smtClean="0"/>
          </a:p>
          <a:p>
            <a:r>
              <a:rPr lang="en-US" altLang="zh-CN" dirty="0" smtClean="0"/>
              <a:t>@    IN  SOA  @  </a:t>
            </a:r>
            <a:r>
              <a:rPr lang="en-US" altLang="zh-CN" dirty="0" err="1" smtClean="0"/>
              <a:t>rname.invalid</a:t>
            </a:r>
            <a:r>
              <a:rPr lang="en-US" altLang="zh-CN" dirty="0" smtClean="0"/>
              <a:t>. (</a:t>
            </a:r>
            <a:endParaRPr lang="en-US" altLang="zh-CN" dirty="0" smtClean="0"/>
          </a:p>
          <a:p>
            <a:r>
              <a:rPr lang="en-US" altLang="zh-CN" dirty="0" smtClean="0"/>
              <a:t>                         0        ; serial</a:t>
            </a:r>
            <a:endParaRPr lang="en-US" altLang="zh-CN" dirty="0" smtClean="0"/>
          </a:p>
          <a:p>
            <a:r>
              <a:rPr lang="en-US" altLang="zh-CN" dirty="0" smtClean="0"/>
              <a:t>                         1D       ; refresh</a:t>
            </a:r>
            <a:endParaRPr lang="en-US" altLang="zh-CN" dirty="0" smtClean="0"/>
          </a:p>
          <a:p>
            <a:r>
              <a:rPr lang="en-US" altLang="zh-CN" dirty="0" smtClean="0"/>
              <a:t>                         1H       ; retry</a:t>
            </a:r>
            <a:endParaRPr lang="en-US" altLang="zh-CN" dirty="0" smtClean="0"/>
          </a:p>
          <a:p>
            <a:r>
              <a:rPr lang="en-US" altLang="zh-CN" dirty="0" smtClean="0"/>
              <a:t>                         1W      ; expire</a:t>
            </a:r>
            <a:endParaRPr lang="en-US" altLang="zh-CN" dirty="0" smtClean="0"/>
          </a:p>
          <a:p>
            <a:r>
              <a:rPr lang="en-US" altLang="zh-CN" dirty="0" smtClean="0"/>
              <a:t>                         3H )     ; minimum</a:t>
            </a:r>
            <a:endParaRPr lang="en-US" altLang="zh-CN" dirty="0" smtClean="0"/>
          </a:p>
          <a:p>
            <a:r>
              <a:rPr lang="en-US" altLang="zh-CN" dirty="0" smtClean="0"/>
              <a:t>           NS     @</a:t>
            </a:r>
            <a:endParaRPr lang="en-US" altLang="zh-CN" dirty="0" smtClean="0"/>
          </a:p>
          <a:p>
            <a:r>
              <a:rPr lang="en-US" altLang="zh-CN" dirty="0" smtClean="0"/>
              <a:t>           A      127.0.0.1</a:t>
            </a:r>
            <a:endParaRPr lang="en-US" altLang="zh-CN" dirty="0" smtClean="0"/>
          </a:p>
          <a:p>
            <a:r>
              <a:rPr lang="en-US" altLang="zh-CN" dirty="0" smtClean="0"/>
              <a:t>           AAAA  ::1</a:t>
            </a:r>
            <a:endParaRPr lang="en-US" altLang="zh-CN" dirty="0" smtClean="0"/>
          </a:p>
          <a:p>
            <a:r>
              <a:rPr lang="en-US" altLang="zh-CN" dirty="0" smtClean="0"/>
              <a:t>         PTR  </a:t>
            </a:r>
            <a:r>
              <a:rPr lang="en-US" altLang="zh-CN" dirty="0" err="1" smtClean="0"/>
              <a:t>localhost</a:t>
            </a:r>
            <a:r>
              <a:rPr lang="en-US" altLang="zh-CN" dirty="0" smtClean="0"/>
              <a:t>.</a:t>
            </a:r>
            <a:endParaRPr lang="en-US" altLang="zh-CN" dirty="0" smtClean="0"/>
          </a:p>
          <a:p>
            <a:r>
              <a:rPr lang="en-US" altLang="zh-CN" dirty="0" smtClean="0"/>
              <a:t>2          PTR  computer.wu.com.</a:t>
            </a:r>
            <a:endParaRPr lang="en-US" altLang="zh-CN" dirty="0" smtClean="0"/>
          </a:p>
          <a:p>
            <a:r>
              <a:rPr lang="en-US" altLang="zh-CN" dirty="0" smtClean="0"/>
              <a:t>3          PTR  mail.wu.com.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8.4 DNS</a:t>
            </a:r>
            <a:r>
              <a:rPr lang="zh-CN" altLang="zh-CN" dirty="0"/>
              <a:t>服务器配置</a:t>
            </a:r>
            <a:r>
              <a:rPr lang="zh-CN" altLang="zh-CN" dirty="0" smtClean="0"/>
              <a:t>实例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8.4.1 </a:t>
            </a:r>
            <a:r>
              <a:rPr lang="zh-CN" altLang="zh-CN" dirty="0"/>
              <a:t>配置主</a:t>
            </a:r>
            <a:r>
              <a:rPr lang="en-US" altLang="zh-CN" dirty="0"/>
              <a:t>DNS</a:t>
            </a:r>
            <a:r>
              <a:rPr lang="zh-CN" altLang="zh-CN" dirty="0"/>
              <a:t>服务器</a:t>
            </a:r>
            <a:endParaRPr lang="zh-CN" altLang="zh-CN" dirty="0"/>
          </a:p>
          <a:p>
            <a:r>
              <a:rPr lang="zh-CN" altLang="zh-CN" dirty="0"/>
              <a:t>假设需要配置一个符合下列条件的主域名服务器：</a:t>
            </a:r>
            <a:endParaRPr lang="zh-CN" altLang="zh-CN" dirty="0"/>
          </a:p>
          <a:p>
            <a:r>
              <a:rPr lang="zh-CN" altLang="zh-CN" dirty="0"/>
              <a:t>①域名为</a:t>
            </a:r>
            <a:r>
              <a:rPr lang="en-US" altLang="zh-CN" dirty="0"/>
              <a:t>linux.net</a:t>
            </a:r>
            <a:r>
              <a:rPr lang="zh-CN" altLang="zh-CN" dirty="0"/>
              <a:t>，网段地址为</a:t>
            </a:r>
            <a:r>
              <a:rPr lang="en-US" altLang="zh-CN" dirty="0"/>
              <a:t>192.168.10.0/24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zh-CN" altLang="zh-CN" dirty="0"/>
              <a:t>②主域名解析服务器的</a:t>
            </a:r>
            <a:r>
              <a:rPr lang="en-US" altLang="zh-CN" dirty="0"/>
              <a:t>IP</a:t>
            </a:r>
            <a:r>
              <a:rPr lang="zh-CN" altLang="zh-CN" dirty="0"/>
              <a:t>地址为</a:t>
            </a:r>
            <a:r>
              <a:rPr lang="en-US" altLang="zh-CN" dirty="0"/>
              <a:t>192.168.10.10</a:t>
            </a:r>
            <a:r>
              <a:rPr lang="zh-CN" altLang="zh-CN" dirty="0"/>
              <a:t>，主机名为</a:t>
            </a:r>
            <a:r>
              <a:rPr lang="en-US" altLang="zh-CN" dirty="0"/>
              <a:t>dns.linux.net</a:t>
            </a:r>
            <a:r>
              <a:rPr lang="zh-CN" altLang="zh-CN" dirty="0"/>
              <a:t>。</a:t>
            </a:r>
            <a:endParaRPr lang="zh-CN" altLang="zh-CN" dirty="0"/>
          </a:p>
          <a:p>
            <a:r>
              <a:rPr lang="zh-CN" altLang="zh-CN" dirty="0"/>
              <a:t>③需要解析的服务器包括：</a:t>
            </a:r>
            <a:r>
              <a:rPr lang="en-US" altLang="zh-CN" dirty="0">
                <a:hlinkClick r:id="rId1"/>
              </a:rPr>
              <a:t>www.linux.net（192.168.10.11），ftp.linux.net（192.168.10.12），mail.linux.net（192.168.10.13</a:t>
            </a:r>
            <a:r>
              <a:rPr lang="zh-CN" altLang="zh-CN" dirty="0"/>
              <a:t>）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en-US" altLang="zh-CN" dirty="0"/>
              <a:t>1. </a:t>
            </a:r>
            <a:r>
              <a:rPr lang="zh-CN" altLang="zh-CN" dirty="0"/>
              <a:t>配置主配置文件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named.conf</a:t>
            </a:r>
            <a:endParaRPr lang="zh-CN" altLang="zh-CN" dirty="0"/>
          </a:p>
          <a:p>
            <a:r>
              <a:rPr lang="en-US" altLang="zh-CN" dirty="0"/>
              <a:t>2.</a:t>
            </a:r>
            <a:r>
              <a:rPr lang="zh-CN" altLang="zh-CN" dirty="0"/>
              <a:t>配置正向区域配置文件</a:t>
            </a:r>
            <a:endParaRPr lang="zh-CN" altLang="zh-CN" dirty="0"/>
          </a:p>
          <a:p>
            <a:r>
              <a:rPr lang="en-US" altLang="zh-CN" dirty="0"/>
              <a:t>3.</a:t>
            </a:r>
            <a:r>
              <a:rPr lang="zh-CN" altLang="zh-CN" dirty="0"/>
              <a:t>配置反向区域文件</a:t>
            </a:r>
            <a:endParaRPr lang="zh-CN" altLang="zh-CN" dirty="0"/>
          </a:p>
          <a:p>
            <a:r>
              <a:rPr lang="en-US" altLang="zh-CN" dirty="0"/>
              <a:t>4.</a:t>
            </a:r>
            <a:r>
              <a:rPr lang="zh-CN" altLang="zh-CN" dirty="0"/>
              <a:t>重启动</a:t>
            </a:r>
            <a:r>
              <a:rPr lang="en-US" altLang="zh-CN" dirty="0"/>
              <a:t>DNS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5.</a:t>
            </a:r>
            <a:r>
              <a:rPr lang="zh-CN" altLang="zh-CN" dirty="0"/>
              <a:t>测试</a:t>
            </a:r>
            <a:r>
              <a:rPr lang="en-US" altLang="zh-CN" dirty="0"/>
              <a:t>DNS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）使用</a:t>
            </a:r>
            <a:r>
              <a:rPr lang="en-US" altLang="zh-CN" dirty="0" err="1"/>
              <a:t>nslookup</a:t>
            </a:r>
            <a:r>
              <a:rPr lang="zh-CN" altLang="zh-CN" dirty="0"/>
              <a:t>命令测试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）使用</a:t>
            </a:r>
            <a:r>
              <a:rPr lang="en-US" altLang="zh-CN" dirty="0"/>
              <a:t>dig</a:t>
            </a:r>
            <a:r>
              <a:rPr lang="zh-CN" altLang="zh-CN" dirty="0"/>
              <a:t>命令测试</a:t>
            </a:r>
            <a:endParaRPr lang="zh-CN" altLang="zh-CN" dirty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</a:t>
            </a:r>
            <a:r>
              <a:rPr lang="zh-CN" altLang="zh-CN" dirty="0" smtClean="0"/>
              <a:t>使用</a:t>
            </a:r>
            <a:r>
              <a:rPr lang="en-US" altLang="zh-CN" dirty="0"/>
              <a:t>host</a:t>
            </a:r>
            <a:r>
              <a:rPr lang="zh-CN" altLang="zh-CN" dirty="0"/>
              <a:t>命令测试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8.5 DNS</a:t>
            </a:r>
            <a:r>
              <a:rPr lang="zh-CN" altLang="zh-CN" dirty="0"/>
              <a:t>管理</a:t>
            </a:r>
            <a:r>
              <a:rPr lang="zh-CN" altLang="zh-CN" dirty="0" smtClean="0"/>
              <a:t>工具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named-</a:t>
            </a:r>
            <a:r>
              <a:rPr lang="en-US" altLang="zh-CN" dirty="0" err="1"/>
              <a:t>checkconf</a:t>
            </a:r>
            <a:endParaRPr lang="zh-CN" altLang="zh-CN" dirty="0"/>
          </a:p>
          <a:p>
            <a:r>
              <a:rPr lang="zh-CN" altLang="zh-CN" dirty="0"/>
              <a:t>功能：通过检查</a:t>
            </a:r>
            <a:r>
              <a:rPr lang="en-US" altLang="zh-CN" dirty="0" err="1"/>
              <a:t>named.conf</a:t>
            </a:r>
            <a:r>
              <a:rPr lang="zh-CN" altLang="zh-CN" dirty="0"/>
              <a:t>语法的正确性来检查</a:t>
            </a:r>
            <a:r>
              <a:rPr lang="en-US" altLang="zh-CN" dirty="0"/>
              <a:t>named</a:t>
            </a:r>
            <a:r>
              <a:rPr lang="zh-CN" altLang="zh-CN" dirty="0"/>
              <a:t>文件的正确性。对于配置正确的</a:t>
            </a:r>
            <a:r>
              <a:rPr lang="en-US" altLang="zh-CN" dirty="0" err="1"/>
              <a:t>named.conf</a:t>
            </a:r>
            <a:r>
              <a:rPr lang="zh-CN" altLang="zh-CN" dirty="0"/>
              <a:t>文件，</a:t>
            </a:r>
            <a:r>
              <a:rPr lang="en-US" altLang="zh-CN" dirty="0"/>
              <a:t>named-</a:t>
            </a:r>
            <a:r>
              <a:rPr lang="en-US" altLang="zh-CN" dirty="0" err="1"/>
              <a:t>checkconf</a:t>
            </a:r>
            <a:r>
              <a:rPr lang="zh-CN" altLang="zh-CN" dirty="0"/>
              <a:t>不会显示任何信息。下面是一个检查的例子。</a:t>
            </a:r>
            <a:endParaRPr lang="zh-CN" altLang="zh-CN" dirty="0"/>
          </a:p>
          <a:p>
            <a:r>
              <a:rPr lang="en-US" altLang="zh-CN" dirty="0"/>
              <a:t># named-</a:t>
            </a:r>
            <a:r>
              <a:rPr lang="en-US" altLang="zh-CN" dirty="0" err="1"/>
              <a:t>checkconf</a:t>
            </a:r>
            <a:r>
              <a:rPr lang="en-US" altLang="zh-CN" dirty="0"/>
              <a:t> 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named-</a:t>
            </a:r>
            <a:r>
              <a:rPr lang="en-US" altLang="zh-CN" dirty="0" err="1"/>
              <a:t>checkzone</a:t>
            </a:r>
            <a:endParaRPr lang="zh-CN" altLang="zh-CN" dirty="0"/>
          </a:p>
          <a:p>
            <a:r>
              <a:rPr lang="zh-CN" altLang="zh-CN" dirty="0"/>
              <a:t>功能：通过检查区域文件语法的正确性找出出错原因。</a:t>
            </a:r>
            <a:r>
              <a:rPr lang="en-US" altLang="zh-CN" dirty="0"/>
              <a:t>named-</a:t>
            </a:r>
            <a:r>
              <a:rPr lang="en-US" altLang="zh-CN" dirty="0" err="1"/>
              <a:t>checkzone</a:t>
            </a:r>
            <a:r>
              <a:rPr lang="zh-CN" altLang="zh-CN" dirty="0"/>
              <a:t>如果没有检查到错误，会返回一个简单的</a:t>
            </a:r>
            <a:r>
              <a:rPr lang="en-US" altLang="zh-CN" dirty="0"/>
              <a:t>“OK”</a:t>
            </a:r>
            <a:r>
              <a:rPr lang="zh-CN" altLang="zh-CN" dirty="0"/>
              <a:t>字符。下面是一个例子：</a:t>
            </a:r>
            <a:endParaRPr lang="zh-CN" altLang="zh-CN" dirty="0"/>
          </a:p>
          <a:p>
            <a:r>
              <a:rPr lang="zh-CN" altLang="zh-CN" dirty="0"/>
              <a:t>＃</a:t>
            </a:r>
            <a:r>
              <a:rPr lang="en-US" altLang="zh-CN" dirty="0"/>
              <a:t>named-</a:t>
            </a:r>
            <a:r>
              <a:rPr lang="en-US" altLang="zh-CN" dirty="0" err="1"/>
              <a:t>checkzone</a:t>
            </a:r>
            <a:r>
              <a:rPr lang="en-US" altLang="zh-CN" dirty="0"/>
              <a:t> linux.net </a:t>
            </a:r>
            <a:r>
              <a:rPr lang="en-US" altLang="zh-CN" dirty="0" err="1"/>
              <a:t>linux.net.zone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en-US" altLang="zh-CN" dirty="0"/>
              <a:t>3.rndc</a:t>
            </a:r>
            <a:endParaRPr lang="zh-CN" altLang="zh-CN" dirty="0"/>
          </a:p>
          <a:p>
            <a:r>
              <a:rPr lang="zh-CN" altLang="zh-CN" dirty="0"/>
              <a:t>功能：</a:t>
            </a:r>
            <a:r>
              <a:rPr lang="en-US" altLang="zh-CN" dirty="0" err="1"/>
              <a:t>rndc</a:t>
            </a:r>
            <a:r>
              <a:rPr lang="zh-CN" altLang="zh-CN" dirty="0"/>
              <a:t>是</a:t>
            </a:r>
            <a:r>
              <a:rPr lang="en-US" altLang="zh-CN" dirty="0"/>
              <a:t>BIND</a:t>
            </a:r>
            <a:r>
              <a:rPr lang="zh-CN" altLang="zh-CN" dirty="0"/>
              <a:t>安装包提供的一种控制域名服务运行的工具，它可以运行在其他计算机上，通过网络与</a:t>
            </a:r>
            <a:r>
              <a:rPr lang="en-US" altLang="zh-CN" dirty="0"/>
              <a:t>DNS</a:t>
            </a:r>
            <a:r>
              <a:rPr lang="zh-CN" altLang="zh-CN" dirty="0"/>
              <a:t>服务器进行连接，然后根据管理员的指令对</a:t>
            </a:r>
            <a:r>
              <a:rPr lang="en-US" altLang="zh-CN" dirty="0"/>
              <a:t>named</a:t>
            </a:r>
            <a:r>
              <a:rPr lang="zh-CN" altLang="zh-CN" dirty="0"/>
              <a:t>进程进行远程控制，此时，管理员不需要</a:t>
            </a:r>
            <a:r>
              <a:rPr lang="en-US" altLang="zh-CN" dirty="0"/>
              <a:t>DNS</a:t>
            </a:r>
            <a:r>
              <a:rPr lang="zh-CN" altLang="zh-CN" dirty="0"/>
              <a:t>服务器的根用户权限。</a:t>
            </a:r>
            <a:endParaRPr lang="zh-CN" altLang="zh-CN" dirty="0"/>
          </a:p>
          <a:p>
            <a:r>
              <a:rPr lang="zh-CN" altLang="zh-CN" smtClean="0"/>
              <a:t>格式</a:t>
            </a:r>
            <a:r>
              <a:rPr lang="zh-CN" altLang="zh-CN" dirty="0"/>
              <a:t>：</a:t>
            </a:r>
            <a:r>
              <a:rPr lang="en-US" altLang="zh-CN" dirty="0" err="1"/>
              <a:t>rndc</a:t>
            </a:r>
            <a:r>
              <a:rPr lang="en-US" altLang="zh-CN" dirty="0"/>
              <a:t> [-c </a:t>
            </a:r>
            <a:r>
              <a:rPr lang="en-US" altLang="zh-CN" i="1" dirty="0" err="1"/>
              <a:t>config</a:t>
            </a:r>
            <a:r>
              <a:rPr lang="en-US" altLang="zh-CN" dirty="0"/>
              <a:t>] [-s </a:t>
            </a:r>
            <a:r>
              <a:rPr lang="en-US" altLang="zh-CN" i="1" dirty="0"/>
              <a:t>server</a:t>
            </a:r>
            <a:r>
              <a:rPr lang="en-US" altLang="zh-CN" dirty="0"/>
              <a:t>] [-p </a:t>
            </a:r>
            <a:r>
              <a:rPr lang="en-US" altLang="zh-CN" i="1" dirty="0"/>
              <a:t>port</a:t>
            </a:r>
            <a:r>
              <a:rPr lang="en-US" altLang="zh-CN" dirty="0"/>
              <a:t>] [-y </a:t>
            </a:r>
            <a:r>
              <a:rPr lang="en-US" altLang="zh-CN" i="1" dirty="0"/>
              <a:t>key</a:t>
            </a:r>
            <a:r>
              <a:rPr lang="en-US" altLang="zh-CN" dirty="0"/>
              <a:t>] </a:t>
            </a:r>
            <a:r>
              <a:rPr lang="en-US" altLang="zh-CN" i="1" dirty="0"/>
              <a:t>command</a:t>
            </a:r>
            <a:r>
              <a:rPr lang="en-US" altLang="zh-CN" dirty="0"/>
              <a:t> [</a:t>
            </a:r>
            <a:r>
              <a:rPr lang="en-US" altLang="zh-CN" i="1" dirty="0"/>
              <a:t>command</a:t>
            </a:r>
            <a:r>
              <a:rPr lang="en-US" altLang="zh-CN" dirty="0"/>
              <a:t>...]</a:t>
            </a:r>
            <a:endParaRPr lang="en-US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8.1 DNS</a:t>
            </a:r>
            <a:r>
              <a:rPr lang="zh-CN" altLang="zh-CN" b="1" dirty="0"/>
              <a:t>服务器</a:t>
            </a:r>
            <a:r>
              <a:rPr lang="zh-CN" altLang="zh-CN" b="1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8.1.1 </a:t>
            </a:r>
            <a:r>
              <a:rPr lang="zh-CN" altLang="zh-CN" b="1" dirty="0"/>
              <a:t>域名及域名系统</a:t>
            </a:r>
            <a:endParaRPr lang="zh-CN" altLang="zh-CN" dirty="0"/>
          </a:p>
          <a:p>
            <a:r>
              <a:rPr lang="zh-CN" altLang="zh-CN" dirty="0"/>
              <a:t>任何</a:t>
            </a:r>
            <a:r>
              <a:rPr lang="en-US" altLang="zh-CN" dirty="0"/>
              <a:t>TCP/IP</a:t>
            </a:r>
            <a:r>
              <a:rPr lang="zh-CN" altLang="zh-CN" dirty="0"/>
              <a:t>应用在网络层都是基于</a:t>
            </a:r>
            <a:r>
              <a:rPr lang="en-US" altLang="zh-CN" dirty="0"/>
              <a:t>IP</a:t>
            </a:r>
            <a:r>
              <a:rPr lang="zh-CN" altLang="zh-CN" dirty="0"/>
              <a:t>协议实现的，因此必然要涉及到</a:t>
            </a:r>
            <a:r>
              <a:rPr lang="en-US" altLang="zh-CN" dirty="0"/>
              <a:t>IP</a:t>
            </a:r>
            <a:r>
              <a:rPr lang="zh-CN" altLang="zh-CN" dirty="0"/>
              <a:t>地址。但是不论</a:t>
            </a:r>
            <a:r>
              <a:rPr lang="en-US" altLang="zh-CN" dirty="0"/>
              <a:t>32</a:t>
            </a:r>
            <a:r>
              <a:rPr lang="zh-CN" altLang="zh-CN" dirty="0"/>
              <a:t>位二进制长度的还是</a:t>
            </a:r>
            <a:r>
              <a:rPr lang="en-US" altLang="zh-CN" dirty="0"/>
              <a:t>4</a:t>
            </a:r>
            <a:r>
              <a:rPr lang="zh-CN" altLang="zh-CN" dirty="0"/>
              <a:t>组十进制的</a:t>
            </a:r>
            <a:r>
              <a:rPr lang="en-US" altLang="zh-CN" dirty="0"/>
              <a:t>IP</a:t>
            </a:r>
            <a:r>
              <a:rPr lang="zh-CN" altLang="zh-CN" dirty="0"/>
              <a:t>地址都难以记忆。所以用户很少直接使用</a:t>
            </a:r>
            <a:r>
              <a:rPr lang="en-US" altLang="zh-CN" dirty="0"/>
              <a:t>IP</a:t>
            </a:r>
            <a:r>
              <a:rPr lang="zh-CN" altLang="zh-CN" dirty="0"/>
              <a:t>地址来访问主机。一般采用更容易记忆的</a:t>
            </a:r>
            <a:r>
              <a:rPr lang="en-US" altLang="zh-CN" dirty="0"/>
              <a:t>ASCII</a:t>
            </a:r>
            <a:r>
              <a:rPr lang="zh-CN" altLang="zh-CN" dirty="0"/>
              <a:t>串符号来指代</a:t>
            </a:r>
            <a:r>
              <a:rPr lang="en-US" altLang="zh-CN" dirty="0"/>
              <a:t>IP</a:t>
            </a:r>
            <a:r>
              <a:rPr lang="zh-CN" altLang="zh-CN" dirty="0"/>
              <a:t>地址，这种特殊用途的</a:t>
            </a:r>
            <a:r>
              <a:rPr lang="en-US" altLang="zh-CN" dirty="0"/>
              <a:t>ASCII</a:t>
            </a:r>
            <a:r>
              <a:rPr lang="zh-CN" altLang="zh-CN" dirty="0"/>
              <a:t>串被称为域名。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en-US" altLang="zh-CN" b="1" dirty="0"/>
              <a:t>8.1.2 </a:t>
            </a:r>
            <a:r>
              <a:rPr lang="zh-CN" altLang="zh-CN" b="1" dirty="0"/>
              <a:t>域名结构</a:t>
            </a:r>
            <a:endParaRPr lang="zh-CN" altLang="zh-CN" dirty="0"/>
          </a:p>
          <a:p>
            <a:r>
              <a:rPr lang="zh-CN" altLang="zh-CN" dirty="0"/>
              <a:t>域名的结构由若干个分量组成，各分量之间用点隔开，其格式为：</a:t>
            </a:r>
            <a:endParaRPr lang="zh-CN" altLang="zh-CN" dirty="0"/>
          </a:p>
          <a:p>
            <a:r>
              <a:rPr lang="en-US" altLang="zh-CN" dirty="0"/>
              <a:t>···.</a:t>
            </a:r>
            <a:r>
              <a:rPr lang="zh-CN" altLang="zh-CN" dirty="0"/>
              <a:t>三级域名</a:t>
            </a:r>
            <a:r>
              <a:rPr lang="en-US" altLang="zh-CN" dirty="0"/>
              <a:t>.</a:t>
            </a:r>
            <a:r>
              <a:rPr lang="zh-CN" altLang="zh-CN" dirty="0"/>
              <a:t>二级域名</a:t>
            </a:r>
            <a:r>
              <a:rPr lang="en-US" altLang="zh-CN" dirty="0"/>
              <a:t>.</a:t>
            </a:r>
            <a:r>
              <a:rPr lang="zh-CN" altLang="zh-CN" dirty="0"/>
              <a:t>顶级域名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12976"/>
            <a:ext cx="682510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en-US" altLang="zh-CN" b="1" dirty="0"/>
              <a:t>8.1.3 </a:t>
            </a:r>
            <a:r>
              <a:rPr lang="zh-CN" altLang="zh-CN" b="1" dirty="0"/>
              <a:t>域名服务器类型</a:t>
            </a:r>
            <a:endParaRPr lang="zh-CN" altLang="zh-CN" dirty="0"/>
          </a:p>
          <a:p>
            <a:r>
              <a:rPr lang="en-US" altLang="zh-CN" b="1" dirty="0"/>
              <a:t>1.</a:t>
            </a:r>
            <a:r>
              <a:rPr lang="zh-CN" altLang="zh-CN" b="1" dirty="0"/>
              <a:t>本地域名服务器</a:t>
            </a:r>
            <a:endParaRPr lang="zh-CN" altLang="zh-CN" dirty="0"/>
          </a:p>
          <a:p>
            <a:r>
              <a:rPr lang="en-US" altLang="zh-CN" b="1" dirty="0"/>
              <a:t>2.</a:t>
            </a:r>
            <a:r>
              <a:rPr lang="zh-CN" altLang="zh-CN" b="1" dirty="0"/>
              <a:t>根域名服务器</a:t>
            </a:r>
            <a:endParaRPr lang="zh-CN" altLang="zh-CN" dirty="0"/>
          </a:p>
          <a:p>
            <a:r>
              <a:rPr lang="en-US" altLang="zh-CN" b="1" dirty="0"/>
              <a:t>3.</a:t>
            </a:r>
            <a:r>
              <a:rPr lang="zh-CN" altLang="zh-CN" b="1" dirty="0"/>
              <a:t>授权域名服务器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52" y="3212976"/>
            <a:ext cx="703462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en-US" altLang="zh-CN" b="1" dirty="0"/>
              <a:t>8.1.4 </a:t>
            </a:r>
            <a:r>
              <a:rPr lang="zh-CN" altLang="zh-CN" b="1" dirty="0"/>
              <a:t>域名的解析过程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05517"/>
            <a:ext cx="7562775" cy="252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en-US" altLang="zh-CN" b="1" dirty="0"/>
              <a:t>1. DNS</a:t>
            </a:r>
            <a:r>
              <a:rPr lang="zh-CN" altLang="zh-CN" b="1" dirty="0"/>
              <a:t>解析流程</a:t>
            </a:r>
            <a:endParaRPr lang="zh-CN" altLang="zh-CN" dirty="0"/>
          </a:p>
          <a:p>
            <a:r>
              <a:rPr lang="en-US" altLang="zh-CN" b="1" dirty="0"/>
              <a:t>(1) </a:t>
            </a:r>
            <a:r>
              <a:rPr lang="zh-CN" altLang="zh-CN" b="1" dirty="0"/>
              <a:t>递归查询</a:t>
            </a:r>
            <a:endParaRPr lang="zh-CN" altLang="zh-CN" dirty="0"/>
          </a:p>
          <a:p>
            <a:r>
              <a:rPr lang="en-US" altLang="zh-CN" b="1" dirty="0"/>
              <a:t>(2) </a:t>
            </a:r>
            <a:r>
              <a:rPr lang="zh-CN" altLang="zh-CN" b="1" dirty="0"/>
              <a:t>循环查询</a:t>
            </a:r>
            <a:endParaRPr lang="zh-CN" altLang="zh-CN" dirty="0"/>
          </a:p>
          <a:p>
            <a:r>
              <a:rPr lang="en-US" altLang="zh-CN" b="1" dirty="0"/>
              <a:t>(3) </a:t>
            </a:r>
            <a:r>
              <a:rPr lang="zh-CN" altLang="zh-CN" b="1" dirty="0"/>
              <a:t>反向查询</a:t>
            </a:r>
            <a:endParaRPr lang="zh-CN" altLang="zh-CN" dirty="0"/>
          </a:p>
          <a:p>
            <a:r>
              <a:rPr lang="en-US" altLang="zh-CN" b="1" dirty="0"/>
              <a:t>2. </a:t>
            </a:r>
            <a:r>
              <a:rPr lang="zh-CN" altLang="zh-CN" b="1" dirty="0"/>
              <a:t>域名解析的效率</a:t>
            </a:r>
            <a:endParaRPr lang="zh-CN" altLang="zh-CN" dirty="0"/>
          </a:p>
          <a:p>
            <a:r>
              <a:rPr lang="en-US" altLang="zh-CN" b="1" dirty="0"/>
              <a:t>3. DNS</a:t>
            </a:r>
            <a:r>
              <a:rPr lang="zh-CN" altLang="zh-CN" b="1" dirty="0"/>
              <a:t>完整的查询过程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en-US" altLang="zh-CN" b="1" dirty="0"/>
              <a:t>8.1.5 </a:t>
            </a:r>
            <a:r>
              <a:rPr lang="zh-CN" altLang="zh-CN" b="1" dirty="0"/>
              <a:t>动态</a:t>
            </a:r>
            <a:r>
              <a:rPr lang="en-US" altLang="zh-CN" b="1" dirty="0"/>
              <a:t>DNS</a:t>
            </a:r>
            <a:r>
              <a:rPr lang="zh-CN" altLang="zh-CN" b="1" dirty="0"/>
              <a:t>服务</a:t>
            </a:r>
            <a:endParaRPr lang="zh-CN" altLang="zh-CN" dirty="0"/>
          </a:p>
          <a:p>
            <a:endParaRPr lang="zh-CN" alt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97678"/>
            <a:ext cx="7610294" cy="4304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8.2 </a:t>
            </a:r>
            <a:r>
              <a:rPr lang="zh-CN" altLang="zh-CN" b="1" dirty="0"/>
              <a:t>安装</a:t>
            </a:r>
            <a:r>
              <a:rPr lang="en-US" altLang="zh-CN" b="1" dirty="0"/>
              <a:t>DNS</a:t>
            </a:r>
            <a:r>
              <a:rPr lang="zh-CN" altLang="zh-CN" b="1" dirty="0" smtClean="0"/>
              <a:t>服务器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>
            <a:normAutofit/>
          </a:bodyPr>
          <a:lstStyle/>
          <a:p>
            <a:r>
              <a:rPr lang="en-US" altLang="zh-CN" dirty="0"/>
              <a:t>8.2.1 </a:t>
            </a:r>
            <a:r>
              <a:rPr lang="zh-CN" altLang="zh-CN" dirty="0"/>
              <a:t>安装</a:t>
            </a:r>
            <a:r>
              <a:rPr lang="en-US" altLang="zh-CN" dirty="0"/>
              <a:t>DNS</a:t>
            </a:r>
            <a:r>
              <a:rPr lang="zh-CN" altLang="zh-CN" dirty="0"/>
              <a:t>服务器程序</a:t>
            </a:r>
            <a:endParaRPr lang="zh-CN" altLang="zh-CN" dirty="0"/>
          </a:p>
          <a:p>
            <a:r>
              <a:rPr lang="en-US" altLang="zh-CN" dirty="0"/>
              <a:t>rpm 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ivh</a:t>
            </a:r>
            <a:r>
              <a:rPr lang="en-US" altLang="zh-CN" dirty="0" smtClean="0"/>
              <a:t> bind-9.11.4-16.p2.el8.x86_64.rpm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8.2.2 </a:t>
            </a:r>
            <a:r>
              <a:rPr lang="zh-CN" altLang="zh-CN" dirty="0"/>
              <a:t>启动和关闭</a:t>
            </a:r>
            <a:r>
              <a:rPr lang="en-US" altLang="zh-CN" dirty="0"/>
              <a:t>DNS</a:t>
            </a:r>
            <a:r>
              <a:rPr lang="zh-CN" altLang="zh-CN" dirty="0"/>
              <a:t>服务器程序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start named               //</a:t>
            </a:r>
            <a:r>
              <a:rPr lang="zh-CN" altLang="en-US" dirty="0"/>
              <a:t>启动</a:t>
            </a:r>
            <a:r>
              <a:rPr lang="en-US" altLang="zh-CN" dirty="0"/>
              <a:t>DNS</a:t>
            </a:r>
            <a:r>
              <a:rPr lang="zh-CN" altLang="en-US" dirty="0"/>
              <a:t>服务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status named             //</a:t>
            </a:r>
            <a:r>
              <a:rPr lang="zh-CN" altLang="en-US" dirty="0"/>
              <a:t>查看</a:t>
            </a:r>
            <a:r>
              <a:rPr lang="en-US" altLang="zh-CN" dirty="0"/>
              <a:t>DNS</a:t>
            </a:r>
            <a:r>
              <a:rPr lang="zh-CN" altLang="en-US" dirty="0"/>
              <a:t>服务运行状态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restart named            //</a:t>
            </a:r>
            <a:r>
              <a:rPr lang="zh-CN" altLang="en-US" dirty="0"/>
              <a:t>重启</a:t>
            </a:r>
            <a:r>
              <a:rPr lang="en-US" altLang="zh-CN" dirty="0"/>
              <a:t>DNS</a:t>
            </a:r>
            <a:r>
              <a:rPr lang="zh-CN" altLang="en-US" dirty="0"/>
              <a:t>服务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stop named              //</a:t>
            </a:r>
            <a:r>
              <a:rPr lang="zh-CN" altLang="en-US" dirty="0"/>
              <a:t>停止</a:t>
            </a:r>
            <a:r>
              <a:rPr lang="en-US" altLang="zh-CN" dirty="0"/>
              <a:t>DNS</a:t>
            </a:r>
            <a:r>
              <a:rPr lang="zh-CN" altLang="en-US" dirty="0"/>
              <a:t>服务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8.3 </a:t>
            </a:r>
            <a:r>
              <a:rPr lang="zh-CN" altLang="zh-CN" dirty="0"/>
              <a:t>配置</a:t>
            </a:r>
            <a:r>
              <a:rPr lang="en-US" altLang="zh-CN" dirty="0"/>
              <a:t>DNS</a:t>
            </a:r>
            <a:r>
              <a:rPr lang="zh-CN" altLang="zh-CN" dirty="0" smtClean="0"/>
              <a:t>服务器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DNS</a:t>
            </a:r>
            <a:r>
              <a:rPr lang="zh-CN" altLang="zh-CN" dirty="0"/>
              <a:t>服务器的主要配置文件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22538"/>
            <a:ext cx="8507301" cy="285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3327</Words>
  <Application>WPS 演示</Application>
  <PresentationFormat>全屏显示(4:3)</PresentationFormat>
  <Paragraphs>144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第8章 DNS服务器配置与管理</vt:lpstr>
      <vt:lpstr>8.1 DNS服务器简介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8.2 安装DNS服务器</vt:lpstr>
      <vt:lpstr>8.3 配置DNS服务器</vt:lpstr>
      <vt:lpstr>PowerPoint 演示文稿</vt:lpstr>
      <vt:lpstr>PowerPoint 演示文稿</vt:lpstr>
      <vt:lpstr>PowerPoint 演示文稿</vt:lpstr>
      <vt:lpstr>8.4 DNS服务器配置实例</vt:lpstr>
      <vt:lpstr>PowerPoint 演示文稿</vt:lpstr>
      <vt:lpstr>8.5 DNS管理工具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第8章 配置DNS服务器</dc:title>
  <dc:creator>zhang</dc:creator>
  <cp:lastModifiedBy>蓝天</cp:lastModifiedBy>
  <cp:revision>6</cp:revision>
  <dcterms:created xsi:type="dcterms:W3CDTF">2015-02-02T06:30:00Z</dcterms:created>
  <dcterms:modified xsi:type="dcterms:W3CDTF">2025-11-01T01:54:05Z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A191BD9F920241399D01431F8A7B9B7D_12</vt:lpwstr>
  </property>
  <property fmtid="{D5CDD505-2E9C-101B-9397-08002B2CF9AE}" pid="3" name="KSOProductBuildVer">
    <vt:lpwstr>2052-12.1.0.23125</vt:lpwstr>
  </property>
</Properties>
</file>